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24" d="100"/>
          <a:sy n="24" d="100"/>
        </p:scale>
        <p:origin x="836"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169363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37909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86971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1808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744239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24786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9937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637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4583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82393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2024/9/6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97575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3AE95C80-3AFF-4D16-9737-B5EBD27733EA}" type="datetimeFigureOut">
              <a:rPr lang="zh-CN" altLang="en-US" smtClean="0"/>
              <a:t>2024/9/6</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8837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efes@intergridconf.org" TargetMode="External"/><Relationship Id="rId2" Type="http://schemas.openxmlformats.org/officeDocument/2006/relationships/hyperlink" Target="mailto:nefes@academicconf.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2003348" y="635956"/>
            <a:ext cx="20311063" cy="2148216"/>
          </a:xfrm>
        </p:spPr>
        <p:txBody>
          <a:bodyPr/>
          <a:lstStyle/>
          <a:p>
            <a:r>
              <a:rPr lang="en-US" altLang="zh-CN" sz="9600" dirty="0">
                <a:latin typeface="Palatino Linotype" pitchFamily="18" charset="0"/>
              </a:rPr>
              <a:t> Title Goes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3338157" y="1143787"/>
            <a:ext cx="5400130" cy="2148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48ED6BB8-FEC9-C6EC-BDE6-89E5B006C4EF}"/>
              </a:ext>
            </a:extLst>
          </p:cNvPr>
          <p:cNvSpPr txBox="1"/>
          <p:nvPr/>
        </p:nvSpPr>
        <p:spPr>
          <a:xfrm>
            <a:off x="23582100" y="1353011"/>
            <a:ext cx="6061363" cy="1938992"/>
          </a:xfrm>
          <a:prstGeom prst="rect">
            <a:avLst/>
          </a:prstGeom>
          <a:noFill/>
        </p:spPr>
        <p:txBody>
          <a:bodyPr wrap="square" rtlCol="0">
            <a:spAutoFit/>
          </a:bodyPr>
          <a:lstStyle/>
          <a:p>
            <a:r>
              <a:rPr lang="en-US" altLang="zh-CN" sz="6000" dirty="0">
                <a:latin typeface="Palatino Linotype" pitchFamily="18" charset="0"/>
              </a:rPr>
              <a:t>Paper</a:t>
            </a:r>
            <a:r>
              <a:rPr lang="en-US" altLang="zh-CN" sz="6000" dirty="0"/>
              <a:t> </a:t>
            </a:r>
            <a:r>
              <a:rPr lang="en-US" altLang="zh-CN" sz="6000" dirty="0">
                <a:latin typeface="Palatino Linotype" pitchFamily="18" charset="0"/>
              </a:rPr>
              <a:t>ID goes here: FES***</a:t>
            </a:r>
            <a:endParaRPr lang="zh-CN" altLang="en-US" sz="6000" dirty="0"/>
          </a:p>
        </p:txBody>
      </p:sp>
      <p:sp>
        <p:nvSpPr>
          <p:cNvPr id="5" name="矩形: 圆角 4">
            <a:extLst>
              <a:ext uri="{FF2B5EF4-FFF2-40B4-BE49-F238E27FC236}">
                <a16:creationId xmlns:a16="http://schemas.microsoft.com/office/drawing/2014/main" id="{05BA1C0E-5D75-D7CA-F9F2-4A289ED43FB1}"/>
              </a:ext>
            </a:extLst>
          </p:cNvPr>
          <p:cNvSpPr/>
          <p:nvPr/>
        </p:nvSpPr>
        <p:spPr>
          <a:xfrm>
            <a:off x="1698171" y="3986733"/>
            <a:ext cx="7968343" cy="269399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文本框 5">
            <a:extLst>
              <a:ext uri="{FF2B5EF4-FFF2-40B4-BE49-F238E27FC236}">
                <a16:creationId xmlns:a16="http://schemas.microsoft.com/office/drawing/2014/main" id="{E9E7CA4B-BC91-6804-BA7B-4F3AB300072F}"/>
              </a:ext>
            </a:extLst>
          </p:cNvPr>
          <p:cNvSpPr txBox="1"/>
          <p:nvPr/>
        </p:nvSpPr>
        <p:spPr>
          <a:xfrm>
            <a:off x="3004457" y="4548899"/>
            <a:ext cx="6172200" cy="1569660"/>
          </a:xfrm>
          <a:prstGeom prst="rect">
            <a:avLst/>
          </a:prstGeom>
          <a:noFill/>
        </p:spPr>
        <p:txBody>
          <a:bodyPr wrap="square" rtlCol="0">
            <a:spAutoFit/>
          </a:bodyPr>
          <a:lstStyle/>
          <a:p>
            <a:r>
              <a:rPr lang="en-US" altLang="zh-CN" sz="4800" dirty="0">
                <a:latin typeface="Palatino Linotype" pitchFamily="18" charset="0"/>
              </a:rPr>
              <a:t>Affiliation’s Logo</a:t>
            </a:r>
          </a:p>
          <a:p>
            <a:r>
              <a:rPr lang="en-US" altLang="zh-CN" sz="4800" dirty="0">
                <a:latin typeface="Palatino Linotype" pitchFamily="18" charset="0"/>
              </a:rPr>
              <a:t>Goes here if any</a:t>
            </a:r>
            <a:endParaRPr lang="en-US" sz="4800" dirty="0"/>
          </a:p>
        </p:txBody>
      </p:sp>
      <p:sp>
        <p:nvSpPr>
          <p:cNvPr id="8" name="矩形 7">
            <a:extLst>
              <a:ext uri="{FF2B5EF4-FFF2-40B4-BE49-F238E27FC236}">
                <a16:creationId xmlns:a16="http://schemas.microsoft.com/office/drawing/2014/main" id="{41609E74-DE3F-5D63-1A93-4C70711C56A8}"/>
              </a:ext>
            </a:extLst>
          </p:cNvPr>
          <p:cNvSpPr/>
          <p:nvPr/>
        </p:nvSpPr>
        <p:spPr>
          <a:xfrm>
            <a:off x="10611531" y="3986733"/>
            <a:ext cx="18126756" cy="26939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文本框 9">
            <a:extLst>
              <a:ext uri="{FF2B5EF4-FFF2-40B4-BE49-F238E27FC236}">
                <a16:creationId xmlns:a16="http://schemas.microsoft.com/office/drawing/2014/main" id="{F0F2F4D0-71A6-1460-A770-BA6812018957}"/>
              </a:ext>
            </a:extLst>
          </p:cNvPr>
          <p:cNvSpPr txBox="1"/>
          <p:nvPr/>
        </p:nvSpPr>
        <p:spPr>
          <a:xfrm>
            <a:off x="13650686" y="4741733"/>
            <a:ext cx="11887200" cy="1477328"/>
          </a:xfrm>
          <a:prstGeom prst="rect">
            <a:avLst/>
          </a:prstGeom>
          <a:noFill/>
        </p:spPr>
        <p:txBody>
          <a:bodyPr wrap="square" rtlCol="0">
            <a:spAutoFit/>
          </a:bodyPr>
          <a:lstStyle/>
          <a:p>
            <a:pPr algn="ctr"/>
            <a:r>
              <a:rPr lang="en-US" altLang="zh-CN" sz="4500" dirty="0">
                <a:latin typeface="Palatino Linotype" pitchFamily="18" charset="0"/>
              </a:rPr>
              <a:t>Author’s Name/s Goes Here</a:t>
            </a:r>
          </a:p>
          <a:p>
            <a:pPr algn="ctr"/>
            <a:r>
              <a:rPr lang="en-US" altLang="zh-CN" sz="4500"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1698171" y="7217228"/>
            <a:ext cx="13439435"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矩形 11">
            <a:extLst>
              <a:ext uri="{FF2B5EF4-FFF2-40B4-BE49-F238E27FC236}">
                <a16:creationId xmlns:a16="http://schemas.microsoft.com/office/drawing/2014/main" id="{96348935-EB22-29FF-5E21-802A82F14050}"/>
              </a:ext>
            </a:extLst>
          </p:cNvPr>
          <p:cNvSpPr/>
          <p:nvPr/>
        </p:nvSpPr>
        <p:spPr>
          <a:xfrm>
            <a:off x="15298852" y="7217228"/>
            <a:ext cx="13439435"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矩形 12">
            <a:extLst>
              <a:ext uri="{FF2B5EF4-FFF2-40B4-BE49-F238E27FC236}">
                <a16:creationId xmlns:a16="http://schemas.microsoft.com/office/drawing/2014/main" id="{AEC4087F-F70A-926E-F224-C26A8D646ACE}"/>
              </a:ext>
            </a:extLst>
          </p:cNvPr>
          <p:cNvSpPr/>
          <p:nvPr/>
        </p:nvSpPr>
        <p:spPr>
          <a:xfrm>
            <a:off x="4147457" y="7242891"/>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矩形 13">
            <a:extLst>
              <a:ext uri="{FF2B5EF4-FFF2-40B4-BE49-F238E27FC236}">
                <a16:creationId xmlns:a16="http://schemas.microsoft.com/office/drawing/2014/main" id="{827C7BC5-F5C2-C710-BA1C-FC7E22E3E1A2}"/>
              </a:ext>
            </a:extLst>
          </p:cNvPr>
          <p:cNvSpPr/>
          <p:nvPr/>
        </p:nvSpPr>
        <p:spPr>
          <a:xfrm>
            <a:off x="4222465" y="18610696"/>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矩形 14">
            <a:extLst>
              <a:ext uri="{FF2B5EF4-FFF2-40B4-BE49-F238E27FC236}">
                <a16:creationId xmlns:a16="http://schemas.microsoft.com/office/drawing/2014/main" id="{2A750783-B326-8C0A-B3C7-D67C650AE422}"/>
              </a:ext>
            </a:extLst>
          </p:cNvPr>
          <p:cNvSpPr/>
          <p:nvPr/>
        </p:nvSpPr>
        <p:spPr>
          <a:xfrm>
            <a:off x="4210731" y="30496721"/>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矩形 15">
            <a:extLst>
              <a:ext uri="{FF2B5EF4-FFF2-40B4-BE49-F238E27FC236}">
                <a16:creationId xmlns:a16="http://schemas.microsoft.com/office/drawing/2014/main" id="{3BFC65EE-7372-52BB-FDBA-4EC61DB3EE31}"/>
              </a:ext>
            </a:extLst>
          </p:cNvPr>
          <p:cNvSpPr/>
          <p:nvPr/>
        </p:nvSpPr>
        <p:spPr>
          <a:xfrm>
            <a:off x="15298852" y="25331841"/>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6939643" y="7510878"/>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Introduction</a:t>
            </a:r>
            <a:endParaRPr lang="en-US" sz="6740"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3938246" y="9683050"/>
            <a:ext cx="10956472" cy="8153001"/>
          </a:xfrm>
          <a:prstGeom prst="rect">
            <a:avLst/>
          </a:prstGeom>
          <a:noFill/>
        </p:spPr>
        <p:txBody>
          <a:bodyPr wrap="square" rtlCol="0">
            <a:spAutoFit/>
          </a:bodyPr>
          <a:lstStyle/>
          <a:p>
            <a:r>
              <a:rPr lang="en-AU" altLang="zh-CN" sz="5620" dirty="0">
                <a:latin typeface="Palatino Linotype" panose="02040502050505030304" pitchFamily="18" charset="0"/>
              </a:rPr>
              <a:t>The page size of this poster template is </a:t>
            </a:r>
            <a:r>
              <a:rPr lang="en-US" altLang="zh-CN" sz="5620" dirty="0">
                <a:solidFill>
                  <a:srgbClr val="000000"/>
                </a:solidFill>
                <a:latin typeface="Palatino Linotype" panose="02040502050505030304" pitchFamily="18" charset="0"/>
              </a:rPr>
              <a:t>120cm wide </a:t>
            </a:r>
            <a:r>
              <a:rPr lang="en-US" altLang="zh-CN" sz="5620">
                <a:solidFill>
                  <a:srgbClr val="000000"/>
                </a:solidFill>
                <a:latin typeface="Palatino Linotype" panose="02040502050505030304" pitchFamily="18" charset="0"/>
              </a:rPr>
              <a:t>× 210cm </a:t>
            </a:r>
            <a:r>
              <a:rPr lang="en-US" altLang="zh-CN" sz="5620" dirty="0">
                <a:solidFill>
                  <a:srgbClr val="000000"/>
                </a:solidFill>
                <a:latin typeface="Palatino Linotype" panose="02040502050505030304" pitchFamily="18" charset="0"/>
              </a:rPr>
              <a:t>long</a:t>
            </a:r>
            <a:r>
              <a:rPr lang="en-AU" altLang="zh-CN" sz="5620" dirty="0">
                <a:latin typeface="Palatino Linotype" panose="02040502050505030304" pitchFamily="18" charset="0"/>
              </a:rPr>
              <a:t>, portrait (vertical) format. Do not change this page size</a:t>
            </a:r>
            <a:r>
              <a:rPr lang="en-US" altLang="zh-CN" sz="5620" dirty="0">
                <a:latin typeface="Palatino Linotype" panose="02040502050505030304" pitchFamily="18" charset="0"/>
              </a:rPr>
              <a:t>. </a:t>
            </a:r>
            <a:endParaRPr lang="en-AU" altLang="zh-CN" sz="5620" dirty="0">
              <a:latin typeface="Palatino Linotype" panose="02040502050505030304" pitchFamily="18" charset="0"/>
              <a:ea typeface="宋体" pitchFamily="2" charset="-122"/>
            </a:endParaRPr>
          </a:p>
          <a:p>
            <a:endParaRPr lang="en-US" altLang="zh-CN" sz="5620" dirty="0">
              <a:latin typeface="Palatino Linotype" pitchFamily="18" charset="0"/>
            </a:endParaRPr>
          </a:p>
          <a:p>
            <a:r>
              <a:rPr lang="en-US" altLang="zh-CN" sz="5620" dirty="0">
                <a:latin typeface="Palatino Linotype" pitchFamily="18" charset="0"/>
              </a:rPr>
              <a:t>Use the “copy” and “paste” command to create the correct number of copies of the blue section headers.</a:t>
            </a:r>
          </a:p>
          <a:p>
            <a:endParaRPr lang="en-US"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6939643" y="18984370"/>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Methods</a:t>
            </a:r>
            <a:endParaRPr lang="en-US" sz="6740"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3995397" y="20891211"/>
            <a:ext cx="10956472" cy="8153001"/>
          </a:xfrm>
          <a:prstGeom prst="rect">
            <a:avLst/>
          </a:prstGeom>
          <a:noFill/>
        </p:spPr>
        <p:txBody>
          <a:bodyPr wrap="square" rtlCol="0">
            <a:spAutoFit/>
          </a:bodyPr>
          <a:lstStyle/>
          <a:p>
            <a:pPr marL="474116" indent="-474116">
              <a:buFont typeface="Wingdings" panose="05000000000000000000" pitchFamily="2" charset="2"/>
              <a:buChar char="Ø"/>
            </a:pPr>
            <a:r>
              <a:rPr lang="en-US" altLang="zh-CN" sz="5619" dirty="0">
                <a:latin typeface="Palatino Linotype" pitchFamily="18" charset="0"/>
              </a:rPr>
              <a:t>Font: no specific requirements</a:t>
            </a:r>
          </a:p>
          <a:p>
            <a:endParaRPr lang="en-US" altLang="zh-CN" sz="5619" dirty="0">
              <a:latin typeface="Palatino Linotype" pitchFamily="18" charset="0"/>
            </a:endParaRPr>
          </a:p>
          <a:p>
            <a:pPr marL="474116" indent="-474116">
              <a:buFont typeface="Wingdings" panose="05000000000000000000" pitchFamily="2" charset="2"/>
              <a:buChar char="Ø"/>
            </a:pPr>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Font Size:  no specific requirements</a:t>
            </a:r>
          </a:p>
          <a:p>
            <a:endParaRPr lang="en-US" altLang="zh-CN" sz="5619" dirty="0">
              <a:latin typeface="Palatino Linotype" pitchFamily="18" charset="0"/>
            </a:endParaRPr>
          </a:p>
          <a:p>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Keep body text left-aligned, do not justify text</a:t>
            </a:r>
          </a:p>
          <a:p>
            <a:endParaRPr lang="en-US"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6090557" y="30775480"/>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4342380" y="34243716"/>
            <a:ext cx="10956472" cy="2686505"/>
          </a:xfrm>
          <a:prstGeom prst="rect">
            <a:avLst/>
          </a:prstGeom>
          <a:noFill/>
        </p:spPr>
        <p:txBody>
          <a:bodyPr wrap="square" rtlCol="0">
            <a:spAutoFit/>
          </a:bodyPr>
          <a:lstStyle/>
          <a:p>
            <a:r>
              <a:rPr lang="en-US" altLang="zh-CN" sz="561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205847" y="25610600"/>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193499" y="7578696"/>
            <a:ext cx="10956472" cy="18251535"/>
          </a:xfrm>
          <a:prstGeom prst="rect">
            <a:avLst/>
          </a:prstGeom>
          <a:noFill/>
        </p:spPr>
        <p:txBody>
          <a:bodyPr wrap="square" rtlCol="0">
            <a:spAutoFit/>
          </a:bodyPr>
          <a:lstStyle/>
          <a:p>
            <a:r>
              <a:rPr lang="en-US" altLang="zh-CN" sz="5619" b="1" dirty="0">
                <a:latin typeface="Palatino Linotype" pitchFamily="18" charset="0"/>
              </a:rPr>
              <a:t>NOTE:</a:t>
            </a:r>
            <a:endParaRPr lang="en-US" altLang="zh-CN" sz="5619" dirty="0">
              <a:latin typeface="Palatino Linotype" pitchFamily="18" charset="0"/>
            </a:endParaRPr>
          </a:p>
          <a:p>
            <a:endParaRPr lang="en-US" altLang="zh-CN" sz="5619" dirty="0">
              <a:latin typeface="Palatino Linotype" pitchFamily="18" charset="0"/>
            </a:endParaRPr>
          </a:p>
          <a:p>
            <a:r>
              <a:rPr lang="en-US" altLang="zh-CN" sz="5619" dirty="0">
                <a:latin typeface="Palatino Linotype" pitchFamily="18" charset="0"/>
              </a:rPr>
              <a:t>Please send your poster to the conference committee via e-mail: </a:t>
            </a:r>
            <a:r>
              <a:rPr lang="en-US" altLang="zh-CN" sz="5619" dirty="0">
                <a:latin typeface="Palatino Linotype" pitchFamily="18" charset="0"/>
                <a:hlinkClick r:id="rId2"/>
              </a:rPr>
              <a:t>nefes@academicconf.com</a:t>
            </a:r>
            <a:r>
              <a:rPr lang="en-US" altLang="zh-CN" sz="5619" dirty="0">
                <a:latin typeface="Palatino Linotype" pitchFamily="18" charset="0"/>
              </a:rPr>
              <a:t> or </a:t>
            </a:r>
            <a:r>
              <a:rPr lang="en-US" altLang="zh-CN" sz="5619" dirty="0">
                <a:latin typeface="Palatino Linotype" pitchFamily="18" charset="0"/>
                <a:hlinkClick r:id="rId3"/>
              </a:rPr>
              <a:t>nefes@intergridconf.org</a:t>
            </a:r>
            <a:r>
              <a:rPr lang="en-US" altLang="zh-CN" sz="5619" dirty="0">
                <a:latin typeface="Palatino Linotype" pitchFamily="18" charset="0"/>
              </a:rPr>
              <a:t> before </a:t>
            </a:r>
            <a:r>
              <a:rPr lang="en-US" altLang="zh-CN" sz="5619" b="1" dirty="0">
                <a:solidFill>
                  <a:srgbClr val="FF0000"/>
                </a:solidFill>
                <a:latin typeface="Palatino Linotype" pitchFamily="18" charset="0"/>
              </a:rPr>
              <a:t>May 31, 2025</a:t>
            </a:r>
            <a:r>
              <a:rPr lang="en-US" altLang="zh-CN" sz="5619" dirty="0">
                <a:latin typeface="Palatino Linotype" pitchFamily="18" charset="0"/>
              </a:rPr>
              <a:t>.  We will print the poster for free and bring it to the conference site. For those who fail to complete the poster by May 31, 2025, please print the poster by yourself and bring it to the Conference Secretariat on the registration day.</a:t>
            </a:r>
          </a:p>
          <a:p>
            <a:endParaRPr lang="en-US" altLang="zh-CN" sz="5619" dirty="0">
              <a:latin typeface="Palatino Linotype" pitchFamily="18" charset="0"/>
            </a:endParaRPr>
          </a:p>
          <a:p>
            <a:r>
              <a:rPr lang="en-US" altLang="zh-CN" sz="5619" dirty="0">
                <a:latin typeface="Palatino Linotype" pitchFamily="18" charset="0"/>
              </a:rPr>
              <a:t>Presenter is required to stand by his/her poster. After the presentation, the posters will be handed out to the presenters correspondingly.</a:t>
            </a:r>
          </a:p>
          <a:p>
            <a:endParaRPr lang="en-US" altLang="zh-CN" sz="5619" dirty="0">
              <a:latin typeface="Palatino Linotype" pitchFamily="18" charset="0"/>
            </a:endParaRPr>
          </a:p>
        </p:txBody>
      </p:sp>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46</TotalTime>
  <Words>220</Words>
  <Application>Microsoft Office PowerPoint</Application>
  <PresentationFormat>自定义</PresentationFormat>
  <Paragraphs>26</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Arial</vt:lpstr>
      <vt:lpstr>Calibri</vt:lpstr>
      <vt:lpstr>Calibri Light</vt:lpstr>
      <vt:lpstr>Palatino Linotype</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Conference Secretary</cp:lastModifiedBy>
  <cp:revision>6</cp:revision>
  <dcterms:created xsi:type="dcterms:W3CDTF">2023-01-31T06:18:46Z</dcterms:created>
  <dcterms:modified xsi:type="dcterms:W3CDTF">2024-09-06T01:43:18Z</dcterms:modified>
</cp:coreProperties>
</file>